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Averag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Montserrat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fa3d0037d8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fa3d0037d8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As seen in this picture, we can see that an ALTO Server deployed in a network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The ALTO Server can aggregate information from multiple systems to provide a more abstract and unified view that applications can take advantage of.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PID: Provider-defined network location Identifiers (abstraction of Endpoint Groupings)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1B212C"/>
                </a:solidFill>
                <a:highlight>
                  <a:srgbClr val="FFFFFF"/>
                </a:highlight>
              </a:rPr>
              <a:t>IRD: INFORMATION RESOURCE DIRECTORY</a:t>
            </a:r>
            <a:br>
              <a:rPr lang="en-GB" sz="1200">
                <a:solidFill>
                  <a:srgbClr val="1B212C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rgbClr val="1B212C"/>
                </a:solidFill>
                <a:highlight>
                  <a:srgbClr val="FFFFFF"/>
                </a:highlight>
              </a:rPr>
              <a:t>IRD: List of available information resources provided by an ALTO Server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ALTO Client: -&gt; request IRDs -&gt; </a:t>
            </a: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ALTO Service Discovery -&gt; returns ALTO URI 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rgbClr val="1B212C"/>
                </a:solidFill>
                <a:highlight>
                  <a:srgbClr val="FFFFFF"/>
                </a:highlight>
              </a:rPr>
              <a:t>ALTO Client: -&gt; HTTP Get ResourceType</a:t>
            </a:r>
            <a:br>
              <a:rPr lang="en-GB" sz="1200">
                <a:solidFill>
                  <a:srgbClr val="1B212C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rgbClr val="1B212C"/>
                </a:solidFill>
                <a:highlight>
                  <a:srgbClr val="FFFFFF"/>
                </a:highlight>
              </a:rPr>
              <a:t>ALTO Server: -&gt; HTTP Response Network Map</a:t>
            </a:r>
            <a:br>
              <a:rPr lang="en-GB" sz="1200">
                <a:solidFill>
                  <a:srgbClr val="1B212C"/>
                </a:solidFill>
                <a:highlight>
                  <a:srgbClr val="FFFFFF"/>
                </a:highlight>
              </a:rPr>
            </a:b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Resources (Requested over RESTful </a:t>
            </a:r>
            <a:r>
              <a:rPr lang="en-GB" sz="1200">
                <a:solidFill>
                  <a:srgbClr val="1B212C"/>
                </a:solidFill>
                <a:highlight>
                  <a:srgbClr val="FFFFFF"/>
                </a:highlight>
              </a:rPr>
              <a:t>HTTP):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Network Map 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Path Rating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200">
                <a:solidFill>
                  <a:srgbClr val="1B212C"/>
                </a:solidFill>
                <a:highlight>
                  <a:srgbClr val="FFFFFF"/>
                </a:highlight>
              </a:rPr>
              <a:t>Cost Map</a:t>
            </a:r>
            <a:endParaRPr sz="1200">
              <a:solidFill>
                <a:srgbClr val="1B212C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++++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fa3d0037d8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fa3d0037d8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- The ALTO Protocol is designed with modularity in mind.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- The design divides ALTO information publication into multiple ALTO Services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P.I.D = Provider-defined Identifier (abstract grouping)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1. The P2P app requests network map cover all PIDs from ALTO Server in an ISP deployment.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2. The P2P app requests cost map providing path costs amongst all PIDs from ALTO Server in an ISP deployment. The cost map defaults to numerical costs.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3. The P2P app gathers peers from sources such as peer exchanges, other P2P clients, DHTs and P2P trackers.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4. The P2P app uses the provided ALTO information as part of the algorithm for selecting the new peers and connecting to them.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01160c30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01160c30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800"/>
              </a:spcAft>
              <a:buNone/>
            </a:pP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01. </a:t>
            </a:r>
            <a: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Provide an abstract definition for how distributed applications can decide which endpoint it fetches data from</a:t>
            </a:r>
            <a:b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br>
              <a:rPr lang="en-GB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Around 10-15 years ago, Service Providers were blocking Peer-To-Peer Network traffic.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This was due to the network traffic looked erratic and did not really make sense to the Service Provider networks.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It appeared as though they were under attack.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- WHICH was a common way of DDoSing back in the day, with for example </a:t>
            </a: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file-sharing </a:t>
            </a: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P2P clients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02. Reducing the Service Provider network congestion and costs 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- Networks were being congested because of poor network traffic </a:t>
            </a: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routing being done in the Application Layer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- Why fetch the data from ASIA when the exact same data is hosted in your network?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03. ALTO tries to improve the User Experience by getting data from the “MOST OPTIMAL” endpoint when using for example Peer-To-Peer based applications.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- reducing the time the user spends on fetching his much and urgently needed data. </a:t>
            </a:r>
            <a:b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</a:b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- So with an ALTO </a:t>
            </a: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implementation</a:t>
            </a:r>
            <a:r>
              <a:rPr lang="en-GB" sz="1200">
                <a:solidFill>
                  <a:schemeClr val="dk1"/>
                </a:solidFill>
                <a:highlight>
                  <a:srgbClr val="FFFFFF"/>
                </a:highlight>
              </a:rPr>
              <a:t> one can say that ALTO is saving Bob some time, which he can spend with his kids instead of across-the-globe data fetching.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fa3d0037d8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fa3d0037d8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fa3d0037d8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fa3d0037d8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RFC 5693: Problem statement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RFC 6708: Requirements Noted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RFC 7285: Protocol defined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RFC 7286: Cross-Domain Server Discovery</a:t>
            </a:r>
            <a:br>
              <a:rPr lang="en-GB"/>
            </a:br>
            <a:r>
              <a:rPr lang="en-GB"/>
              <a:t>RFC 7971: Deployment Considerations</a:t>
            </a:r>
            <a:br>
              <a:rPr lang="en-GB"/>
            </a:br>
            <a:r>
              <a:rPr lang="en-GB"/>
              <a:t>RFC 8189: Multi-Cost ALTO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RFC 8686: Problem description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RFC 8895: Incremental Updated using SSE (Server-Sent Events)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RFC 8896: ALTO Cost Calendar</a:t>
            </a:r>
            <a:br>
              <a:rPr lang="en-GB"/>
            </a:br>
            <a:br>
              <a:rPr lang="en-GB"/>
            </a:br>
            <a:r>
              <a:rPr lang="en-GB"/>
              <a:t>CONCLUSION: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By looking at the all the contributions made by the ALTO IETF WorkGroup, one can assume the ALTO IETF WG only works during winter time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fa3d0037d8_0_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fa3d0037d8_0_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CDNI: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Passed the WorkGroup in 2020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fa3d0037d8_0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fa3d0037d8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rgbClr val="FFFDF5"/>
                </a:highlight>
              </a:rPr>
              <a:t>Cost Types - </a:t>
            </a:r>
            <a:r>
              <a:rPr b="1" lang="en-GB" sz="1200">
                <a:highlight>
                  <a:srgbClr val="FFFDF5"/>
                </a:highlight>
              </a:rPr>
              <a:t>indicates what which cost type</a:t>
            </a:r>
            <a:endParaRPr b="1" sz="1200">
              <a:highlight>
                <a:srgbClr val="FFFDF5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rgbClr val="FFFDF5"/>
                </a:highlight>
              </a:rPr>
              <a:t>   Path costs have attributes:</a:t>
            </a:r>
            <a:endParaRPr sz="1200">
              <a:highlight>
                <a:srgbClr val="FFFDF5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rgbClr val="FFFDF5"/>
                </a:highlight>
              </a:rPr>
              <a:t>   o  Cost Metric: identifies what the costs represent</a:t>
            </a:r>
            <a:endParaRPr sz="1200">
              <a:highlight>
                <a:srgbClr val="FFFDF5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highlight>
                  <a:srgbClr val="FFFDF5"/>
                </a:highlight>
              </a:rPr>
              <a:t>   o  Cost Mode: identifies how the costs should be interpreted (numerical in this case)</a:t>
            </a:r>
            <a:br>
              <a:rPr lang="en-GB" sz="1200">
                <a:highlight>
                  <a:srgbClr val="FFFDF5"/>
                </a:highlight>
              </a:rPr>
            </a:br>
            <a:br>
              <a:rPr lang="en-GB" sz="1200">
                <a:highlight>
                  <a:srgbClr val="FFFDF5"/>
                </a:highlight>
              </a:rPr>
            </a:br>
            <a:r>
              <a:rPr lang="en-GB" sz="1200">
                <a:highlight>
                  <a:srgbClr val="FFFDF5"/>
                </a:highlight>
              </a:rPr>
              <a:t>Cost Metric</a:t>
            </a:r>
            <a:endParaRPr sz="1200">
              <a:highlight>
                <a:srgbClr val="FFFDF5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 sz="1200">
                <a:highlight>
                  <a:srgbClr val="FFFDF5"/>
                </a:highlight>
              </a:rPr>
              <a:t>Can represent air kilometers, hop count, or abstract routing costs.</a:t>
            </a:r>
            <a:endParaRPr sz="1200">
              <a:highlight>
                <a:srgbClr val="FFFDF5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-GB" sz="1200">
                <a:highlight>
                  <a:srgbClr val="FFFDF5"/>
                </a:highlight>
              </a:rPr>
              <a:t>Cost metrics are indicated in protocol messages as strings.</a:t>
            </a:r>
            <a:endParaRPr sz="1200">
              <a:highlight>
                <a:srgbClr val="FFFDF5"/>
              </a:highlight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9875" y="1569875"/>
            <a:ext cx="5552100" cy="21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 Layer Traffic Optimization (ALTO)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6103700" y="44974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Presented</a:t>
            </a:r>
            <a:r>
              <a:rPr lang="en-GB" sz="1100"/>
              <a:t> by Ole Algoritme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6"/>
          <p:cNvSpPr txBox="1"/>
          <p:nvPr>
            <p:ph type="title"/>
          </p:nvPr>
        </p:nvSpPr>
        <p:spPr>
          <a:xfrm>
            <a:off x="1260100" y="433225"/>
            <a:ext cx="3855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ALTO Architecture</a:t>
            </a:r>
            <a:endParaRPr/>
          </a:p>
        </p:txBody>
      </p:sp>
      <p:grpSp>
        <p:nvGrpSpPr>
          <p:cNvPr id="361" name="Google Shape;361;p26"/>
          <p:cNvGrpSpPr/>
          <p:nvPr/>
        </p:nvGrpSpPr>
        <p:grpSpPr>
          <a:xfrm>
            <a:off x="1115358" y="882650"/>
            <a:ext cx="7785312" cy="4260851"/>
            <a:chOff x="1260100" y="931498"/>
            <a:chExt cx="6185201" cy="4187157"/>
          </a:xfrm>
        </p:grpSpPr>
        <p:sp>
          <p:nvSpPr>
            <p:cNvPr id="362" name="Google Shape;362;p26"/>
            <p:cNvSpPr txBox="1"/>
            <p:nvPr/>
          </p:nvSpPr>
          <p:spPr>
            <a:xfrm>
              <a:off x="1319678" y="931498"/>
              <a:ext cx="3734100" cy="39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High level overview of an </a:t>
              </a:r>
              <a:r>
                <a:rPr lang="en-GB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ALTO deployment at an ISP</a:t>
              </a:r>
              <a:endPara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363" name="Google Shape;363;p26"/>
            <p:cNvPicPr preferRelativeResize="0"/>
            <p:nvPr/>
          </p:nvPicPr>
          <p:blipFill rotWithShape="1">
            <a:blip r:embed="rId3">
              <a:alphaModFix/>
            </a:blip>
            <a:srcRect b="52825" l="6718" r="6925" t="5804"/>
            <a:stretch/>
          </p:blipFill>
          <p:spPr>
            <a:xfrm>
              <a:off x="1260100" y="1240802"/>
              <a:ext cx="6185201" cy="387785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4" name="Google Shape;364;p26"/>
          <p:cNvSpPr txBox="1"/>
          <p:nvPr/>
        </p:nvSpPr>
        <p:spPr>
          <a:xfrm>
            <a:off x="7708683" y="2650325"/>
            <a:ext cx="93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Request</a:t>
            </a: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IRDs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5" name="Google Shape;365;p26"/>
          <p:cNvSpPr txBox="1"/>
          <p:nvPr/>
        </p:nvSpPr>
        <p:spPr>
          <a:xfrm>
            <a:off x="7708675" y="2647950"/>
            <a:ext cx="939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IRD Response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26"/>
          <p:cNvSpPr txBox="1"/>
          <p:nvPr/>
        </p:nvSpPr>
        <p:spPr>
          <a:xfrm>
            <a:off x="6105584" y="1684025"/>
            <a:ext cx="336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IRD contains Resources available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26"/>
          <p:cNvSpPr txBox="1"/>
          <p:nvPr/>
        </p:nvSpPr>
        <p:spPr>
          <a:xfrm>
            <a:off x="5306295" y="2010634"/>
            <a:ext cx="2486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Communicate  with </a:t>
            </a: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ALTO Server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26"/>
          <p:cNvSpPr txBox="1"/>
          <p:nvPr/>
        </p:nvSpPr>
        <p:spPr>
          <a:xfrm>
            <a:off x="5320990" y="2010634"/>
            <a:ext cx="2486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 Get </a:t>
            </a: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ResourceType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26"/>
          <p:cNvSpPr txBox="1"/>
          <p:nvPr/>
        </p:nvSpPr>
        <p:spPr>
          <a:xfrm>
            <a:off x="5244790" y="2040025"/>
            <a:ext cx="2486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HTTP Response</a:t>
            </a: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Network Map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0" name="Google Shape;370;p26"/>
          <p:cNvPicPr preferRelativeResize="0"/>
          <p:nvPr/>
        </p:nvPicPr>
        <p:blipFill rotWithShape="1">
          <a:blip r:embed="rId4">
            <a:alphaModFix/>
          </a:blip>
          <a:srcRect b="22854" l="21106" r="28796" t="18573"/>
          <a:stretch/>
        </p:blipFill>
        <p:spPr>
          <a:xfrm>
            <a:off x="3401825" y="1241775"/>
            <a:ext cx="3996831" cy="390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27"/>
          <p:cNvPicPr preferRelativeResize="0"/>
          <p:nvPr/>
        </p:nvPicPr>
        <p:blipFill rotWithShape="1">
          <a:blip r:embed="rId3">
            <a:alphaModFix/>
          </a:blip>
          <a:srcRect b="13457" l="12372" r="17091" t="10125"/>
          <a:stretch/>
        </p:blipFill>
        <p:spPr>
          <a:xfrm>
            <a:off x="5784522" y="514163"/>
            <a:ext cx="3117648" cy="4419973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27"/>
          <p:cNvSpPr txBox="1"/>
          <p:nvPr>
            <p:ph type="title"/>
          </p:nvPr>
        </p:nvSpPr>
        <p:spPr>
          <a:xfrm>
            <a:off x="1260100" y="433225"/>
            <a:ext cx="3855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ALTO Protocol</a:t>
            </a:r>
            <a:endParaRPr/>
          </a:p>
        </p:txBody>
      </p:sp>
      <p:sp>
        <p:nvSpPr>
          <p:cNvPr id="377" name="Google Shape;377;p27"/>
          <p:cNvSpPr txBox="1"/>
          <p:nvPr/>
        </p:nvSpPr>
        <p:spPr>
          <a:xfrm>
            <a:off x="1190350" y="882650"/>
            <a:ext cx="470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P2P example using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ALTO base Protocol (RFC7285)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8" name="Google Shape;378;p27"/>
          <p:cNvSpPr txBox="1"/>
          <p:nvPr/>
        </p:nvSpPr>
        <p:spPr>
          <a:xfrm>
            <a:off x="7678540" y="1779815"/>
            <a:ext cx="140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MAP</a:t>
            </a:r>
            <a:b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Service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9" name="Google Shape;379;p27"/>
          <p:cNvSpPr txBox="1"/>
          <p:nvPr/>
        </p:nvSpPr>
        <p:spPr>
          <a:xfrm>
            <a:off x="6199276" y="3649481"/>
            <a:ext cx="1407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5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Network Map</a:t>
            </a:r>
            <a:endParaRPr sz="95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27"/>
          <p:cNvSpPr txBox="1"/>
          <p:nvPr/>
        </p:nvSpPr>
        <p:spPr>
          <a:xfrm>
            <a:off x="6280778" y="4091136"/>
            <a:ext cx="14073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5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Cost Map</a:t>
            </a:r>
            <a:endParaRPr sz="95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81" name="Google Shape;381;p27"/>
          <p:cNvGrpSpPr/>
          <p:nvPr/>
        </p:nvGrpSpPr>
        <p:grpSpPr>
          <a:xfrm>
            <a:off x="448850" y="1649800"/>
            <a:ext cx="2062200" cy="1128300"/>
            <a:chOff x="448850" y="1649800"/>
            <a:chExt cx="2062200" cy="1128300"/>
          </a:xfrm>
        </p:grpSpPr>
        <p:sp>
          <p:nvSpPr>
            <p:cNvPr id="382" name="Google Shape;382;p27"/>
            <p:cNvSpPr/>
            <p:nvPr/>
          </p:nvSpPr>
          <p:spPr>
            <a:xfrm>
              <a:off x="448850" y="1649800"/>
              <a:ext cx="2062200" cy="1128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7"/>
            <p:cNvSpPr txBox="1"/>
            <p:nvPr/>
          </p:nvSpPr>
          <p:spPr>
            <a:xfrm>
              <a:off x="481363" y="1686173"/>
              <a:ext cx="1976100" cy="104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                      P2P</a:t>
              </a:r>
              <a:br>
                <a:rPr b="1" lang="en-GB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</a:br>
              <a:r>
                <a:rPr b="1" lang="en-GB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	Application</a:t>
              </a:r>
              <a:endParaRPr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            With Embedded</a:t>
              </a:r>
              <a:br>
                <a:rPr b="1" lang="en-GB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</a:br>
              <a:r>
                <a:rPr b="1" lang="en-GB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	ALTO client</a:t>
              </a:r>
              <a:endParaRPr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384" name="Google Shape;384;p27"/>
          <p:cNvCxnSpPr>
            <a:stCxn id="382" idx="3"/>
            <a:endCxn id="379" idx="1"/>
          </p:cNvCxnSpPr>
          <p:nvPr/>
        </p:nvCxnSpPr>
        <p:spPr>
          <a:xfrm>
            <a:off x="2511050" y="2213950"/>
            <a:ext cx="3688200" cy="160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5" name="Google Shape;385;p27"/>
          <p:cNvSpPr txBox="1"/>
          <p:nvPr/>
        </p:nvSpPr>
        <p:spPr>
          <a:xfrm rot="1374945">
            <a:off x="3405581" y="2636631"/>
            <a:ext cx="1899187" cy="4002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Get Network Map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86" name="Google Shape;386;p27"/>
          <p:cNvCxnSpPr/>
          <p:nvPr/>
        </p:nvCxnSpPr>
        <p:spPr>
          <a:xfrm>
            <a:off x="2511050" y="2671150"/>
            <a:ext cx="3688200" cy="160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7" name="Google Shape;387;p27"/>
          <p:cNvSpPr txBox="1"/>
          <p:nvPr/>
        </p:nvSpPr>
        <p:spPr>
          <a:xfrm rot="1403895">
            <a:off x="3214644" y="3339826"/>
            <a:ext cx="1899175" cy="40002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Get Cost Map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88" name="Google Shape;388;p27"/>
          <p:cNvGrpSpPr/>
          <p:nvPr/>
        </p:nvGrpSpPr>
        <p:grpSpPr>
          <a:xfrm>
            <a:off x="1703975" y="2777975"/>
            <a:ext cx="1420009" cy="1053900"/>
            <a:chOff x="2313575" y="3311375"/>
            <a:chExt cx="1420009" cy="1053900"/>
          </a:xfrm>
        </p:grpSpPr>
        <p:sp>
          <p:nvSpPr>
            <p:cNvPr id="389" name="Google Shape;389;p27"/>
            <p:cNvSpPr/>
            <p:nvPr/>
          </p:nvSpPr>
          <p:spPr>
            <a:xfrm>
              <a:off x="2313575" y="4015325"/>
              <a:ext cx="1356000" cy="330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7"/>
            <p:cNvSpPr txBox="1"/>
            <p:nvPr/>
          </p:nvSpPr>
          <p:spPr>
            <a:xfrm>
              <a:off x="2326284" y="3980375"/>
              <a:ext cx="14073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3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Peer Gathering</a:t>
              </a:r>
              <a:endParaRPr b="1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391" name="Google Shape;391;p27"/>
            <p:cNvCxnSpPr>
              <a:endCxn id="390" idx="0"/>
            </p:cNvCxnSpPr>
            <p:nvPr/>
          </p:nvCxnSpPr>
          <p:spPr>
            <a:xfrm>
              <a:off x="2483634" y="3311375"/>
              <a:ext cx="546300" cy="669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92" name="Google Shape;392;p27"/>
          <p:cNvGrpSpPr/>
          <p:nvPr/>
        </p:nvGrpSpPr>
        <p:grpSpPr>
          <a:xfrm>
            <a:off x="1556475" y="4100550"/>
            <a:ext cx="1719900" cy="384925"/>
            <a:chOff x="573675" y="3815050"/>
            <a:chExt cx="1719900" cy="384925"/>
          </a:xfrm>
        </p:grpSpPr>
        <p:sp>
          <p:nvSpPr>
            <p:cNvPr id="393" name="Google Shape;393;p27"/>
            <p:cNvSpPr/>
            <p:nvPr/>
          </p:nvSpPr>
          <p:spPr>
            <a:xfrm>
              <a:off x="609950" y="3815050"/>
              <a:ext cx="1091700" cy="3849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7"/>
            <p:cNvSpPr txBox="1"/>
            <p:nvPr/>
          </p:nvSpPr>
          <p:spPr>
            <a:xfrm>
              <a:off x="573675" y="3815075"/>
              <a:ext cx="17199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3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Select Peers</a:t>
              </a:r>
              <a:endParaRPr b="1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395" name="Google Shape;395;p27"/>
          <p:cNvGrpSpPr/>
          <p:nvPr/>
        </p:nvGrpSpPr>
        <p:grpSpPr>
          <a:xfrm>
            <a:off x="3213375" y="4472275"/>
            <a:ext cx="1763926" cy="400200"/>
            <a:chOff x="1766125" y="4199975"/>
            <a:chExt cx="1763926" cy="400200"/>
          </a:xfrm>
        </p:grpSpPr>
        <p:sp>
          <p:nvSpPr>
            <p:cNvPr id="396" name="Google Shape;396;p27"/>
            <p:cNvSpPr/>
            <p:nvPr/>
          </p:nvSpPr>
          <p:spPr>
            <a:xfrm>
              <a:off x="1766125" y="4199975"/>
              <a:ext cx="1509300" cy="4002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7"/>
            <p:cNvSpPr txBox="1"/>
            <p:nvPr/>
          </p:nvSpPr>
          <p:spPr>
            <a:xfrm>
              <a:off x="1810151" y="4207625"/>
              <a:ext cx="17199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3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Connect to peers</a:t>
              </a:r>
              <a:endParaRPr b="1" sz="13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cxnSp>
        <p:nvCxnSpPr>
          <p:cNvPr id="398" name="Google Shape;398;p27"/>
          <p:cNvCxnSpPr>
            <a:stCxn id="390" idx="2"/>
            <a:endCxn id="394" idx="0"/>
          </p:cNvCxnSpPr>
          <p:nvPr/>
        </p:nvCxnSpPr>
        <p:spPr>
          <a:xfrm flipH="1">
            <a:off x="2416434" y="3831875"/>
            <a:ext cx="3900" cy="268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27"/>
          <p:cNvCxnSpPr>
            <a:stCxn id="394" idx="2"/>
            <a:endCxn id="397" idx="1"/>
          </p:cNvCxnSpPr>
          <p:nvPr/>
        </p:nvCxnSpPr>
        <p:spPr>
          <a:xfrm>
            <a:off x="2416425" y="4485475"/>
            <a:ext cx="840900" cy="18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8"/>
          <p:cNvSpPr txBox="1"/>
          <p:nvPr>
            <p:ph type="title"/>
          </p:nvPr>
        </p:nvSpPr>
        <p:spPr>
          <a:xfrm>
            <a:off x="1260100" y="433225"/>
            <a:ext cx="3855300" cy="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ALTO Presentation</a:t>
            </a:r>
            <a:endParaRPr/>
          </a:p>
        </p:txBody>
      </p:sp>
      <p:sp>
        <p:nvSpPr>
          <p:cNvPr id="405" name="Google Shape;405;p28"/>
          <p:cNvSpPr txBox="1"/>
          <p:nvPr>
            <p:ph type="title"/>
          </p:nvPr>
        </p:nvSpPr>
        <p:spPr>
          <a:xfrm>
            <a:off x="1260100" y="1423825"/>
            <a:ext cx="3855300" cy="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That’s all, folks!</a:t>
            </a:r>
            <a:endParaRPr/>
          </a:p>
        </p:txBody>
      </p:sp>
      <p:sp>
        <p:nvSpPr>
          <p:cNvPr id="406" name="Google Shape;406;p28"/>
          <p:cNvSpPr txBox="1"/>
          <p:nvPr>
            <p:ph type="title"/>
          </p:nvPr>
        </p:nvSpPr>
        <p:spPr>
          <a:xfrm>
            <a:off x="1260100" y="2612250"/>
            <a:ext cx="3855300" cy="6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 Questions?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ALTO Presentation Overview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What is ALTO?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0" y="2423075"/>
            <a:ext cx="4009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What is ALTO trying to solve?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0" y="2749825"/>
            <a:ext cx="62232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ALTO use-cases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0" y="3076575"/>
            <a:ext cx="6456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IETF ALTO RFCs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0" y="3381375"/>
            <a:ext cx="4260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The ALTO architecture and Protocol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</a:t>
            </a:r>
            <a:r>
              <a:rPr lang="en-GB"/>
              <a:t>at is</a:t>
            </a:r>
            <a:r>
              <a:rPr lang="en-GB"/>
              <a:t> ALTO?</a:t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834284" y="1948550"/>
            <a:ext cx="70389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Montserrat"/>
              <a:buChar char="-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ALTO is an acronym for Application-Layer Traffic Optimization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6" name="Google Shape;246;p19"/>
          <p:cNvSpPr txBox="1"/>
          <p:nvPr/>
        </p:nvSpPr>
        <p:spPr>
          <a:xfrm>
            <a:off x="824289" y="2334275"/>
            <a:ext cx="8079300" cy="10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Montserrat"/>
              <a:buChar char="-"/>
            </a:pPr>
            <a:r>
              <a:rPr lang="en-GB" sz="13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ALTO is an HTTP based client/server protocol (RFC 7285)</a:t>
            </a:r>
            <a:endParaRPr sz="13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Montserrat"/>
              <a:buChar char="-"/>
            </a:pPr>
            <a:r>
              <a:rPr lang="en-GB" sz="13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JSON encoded Request/Response over a REST-ful web API</a:t>
            </a:r>
            <a:endParaRPr sz="13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Montserrat"/>
              <a:buChar char="-"/>
            </a:pPr>
            <a:r>
              <a:rPr lang="en-GB" sz="13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Main use-case initially meant for Service Providers</a:t>
            </a:r>
            <a:endParaRPr sz="13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Montserrat"/>
              <a:buChar char="-"/>
            </a:pPr>
            <a:r>
              <a:rPr lang="en-GB" sz="13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Internet Service Providers, Network Providers, Content Delivery Networks </a:t>
            </a:r>
            <a:endParaRPr sz="13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824120" y="3353775"/>
            <a:ext cx="7425600" cy="6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Montserrat"/>
              <a:buChar char="-"/>
            </a:pPr>
            <a:r>
              <a:rPr lang="en-GB" sz="13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ALTO is an active IETF workgroup</a:t>
            </a:r>
            <a:endParaRPr sz="13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00"/>
              <a:buFont typeface="Montserrat"/>
              <a:buChar char="-"/>
            </a:pPr>
            <a:r>
              <a:rPr lang="en-GB" sz="13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Established in November 2009</a:t>
            </a:r>
            <a:endParaRPr sz="13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ALTO trying to solve</a:t>
            </a:r>
            <a:r>
              <a:rPr lang="en-GB"/>
              <a:t>?</a:t>
            </a:r>
            <a:endParaRPr/>
          </a:p>
        </p:txBody>
      </p:sp>
      <p:sp>
        <p:nvSpPr>
          <p:cNvPr id="253" name="Google Shape;253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2"/>
                </a:solidFill>
              </a:rPr>
              <a:t>Provide an abstract definition for </a:t>
            </a:r>
            <a:r>
              <a:rPr lang="en-GB">
                <a:solidFill>
                  <a:schemeClr val="dk2"/>
                </a:solidFill>
              </a:rPr>
              <a:t>how Peer-to-Peer </a:t>
            </a:r>
            <a:r>
              <a:rPr lang="en-GB">
                <a:solidFill>
                  <a:schemeClr val="dk2"/>
                </a:solidFill>
              </a:rPr>
              <a:t>applications (+ others) can be more network  aware and </a:t>
            </a:r>
            <a:r>
              <a:rPr lang="en-GB">
                <a:solidFill>
                  <a:schemeClr val="dk2"/>
                </a:solidFill>
              </a:rPr>
              <a:t>decide which endpoint it fetches data from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2"/>
                </a:solidFill>
              </a:rPr>
              <a:t>Reduction of </a:t>
            </a:r>
            <a:r>
              <a:rPr lang="en-GB">
                <a:solidFill>
                  <a:schemeClr val="dk2"/>
                </a:solidFill>
              </a:rPr>
              <a:t>Service Provider </a:t>
            </a:r>
            <a:r>
              <a:rPr lang="en-GB">
                <a:solidFill>
                  <a:schemeClr val="dk2"/>
                </a:solidFill>
              </a:rPr>
              <a:t>network congestion and costs due to random content fetching across networks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2"/>
                </a:solidFill>
              </a:rPr>
              <a:t>A better user experience, where users automatically get data from the “Most Optimal” endpoint instead of fetching it randomly across the globe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1"/>
          <p:cNvSpPr txBox="1"/>
          <p:nvPr>
            <p:ph type="title"/>
          </p:nvPr>
        </p:nvSpPr>
        <p:spPr>
          <a:xfrm>
            <a:off x="1260100" y="433225"/>
            <a:ext cx="3855300" cy="8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ALTO use-cases</a:t>
            </a:r>
            <a:endParaRPr/>
          </a:p>
        </p:txBody>
      </p:sp>
      <p:sp>
        <p:nvSpPr>
          <p:cNvPr id="264" name="Google Shape;264;p21"/>
          <p:cNvSpPr txBox="1"/>
          <p:nvPr/>
        </p:nvSpPr>
        <p:spPr>
          <a:xfrm>
            <a:off x="885550" y="1797050"/>
            <a:ext cx="4700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Peer-to-Peer Applications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P2P 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File-sharing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P2P Video Streaming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1"/>
          <p:cNvSpPr txBox="1"/>
          <p:nvPr/>
        </p:nvSpPr>
        <p:spPr>
          <a:xfrm>
            <a:off x="885550" y="2863850"/>
            <a:ext cx="47001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Deployments in CDN and ISP networks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Reduce latency, congestion and cost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Improve QoE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Improve QoS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393750"/>
            <a:ext cx="7038900" cy="5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IETF </a:t>
            </a:r>
            <a:r>
              <a:rPr lang="en-GB"/>
              <a:t>ALTO RFCs</a:t>
            </a:r>
            <a:endParaRPr/>
          </a:p>
        </p:txBody>
      </p:sp>
      <p:sp>
        <p:nvSpPr>
          <p:cNvPr id="271" name="Google Shape;271;p22"/>
          <p:cNvSpPr txBox="1"/>
          <p:nvPr/>
        </p:nvSpPr>
        <p:spPr>
          <a:xfrm>
            <a:off x="1176049" y="1136455"/>
            <a:ext cx="10461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OCT 2009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2" name="Google Shape;272;p22"/>
          <p:cNvSpPr txBox="1"/>
          <p:nvPr/>
        </p:nvSpPr>
        <p:spPr>
          <a:xfrm>
            <a:off x="1049725" y="2114652"/>
            <a:ext cx="156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Problem statement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3" name="Google Shape;273;p22"/>
          <p:cNvCxnSpPr/>
          <p:nvPr/>
        </p:nvCxnSpPr>
        <p:spPr>
          <a:xfrm>
            <a:off x="1761628" y="1292465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22"/>
          <p:cNvSpPr/>
          <p:nvPr/>
        </p:nvSpPr>
        <p:spPr>
          <a:xfrm flipH="1">
            <a:off x="1228048" y="1831464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5" name="Google Shape;275;p22"/>
          <p:cNvSpPr/>
          <p:nvPr/>
        </p:nvSpPr>
        <p:spPr>
          <a:xfrm>
            <a:off x="1227675" y="1973045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76" name="Google Shape;276;p22"/>
          <p:cNvSpPr txBox="1"/>
          <p:nvPr/>
        </p:nvSpPr>
        <p:spPr>
          <a:xfrm>
            <a:off x="2267724" y="1131055"/>
            <a:ext cx="10461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SEP 2012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2"/>
          <p:cNvSpPr txBox="1"/>
          <p:nvPr/>
        </p:nvSpPr>
        <p:spPr>
          <a:xfrm>
            <a:off x="2313602" y="201127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Requirements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78" name="Google Shape;278;p22"/>
          <p:cNvCxnSpPr/>
          <p:nvPr/>
        </p:nvCxnSpPr>
        <p:spPr>
          <a:xfrm>
            <a:off x="2855284" y="1292465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9" name="Google Shape;279;p22"/>
          <p:cNvSpPr/>
          <p:nvPr/>
        </p:nvSpPr>
        <p:spPr>
          <a:xfrm flipH="1">
            <a:off x="2321705" y="1831464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80" name="Google Shape;280;p22"/>
          <p:cNvSpPr/>
          <p:nvPr/>
        </p:nvSpPr>
        <p:spPr>
          <a:xfrm>
            <a:off x="2321332" y="1973045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81" name="Google Shape;281;p22"/>
          <p:cNvSpPr txBox="1"/>
          <p:nvPr/>
        </p:nvSpPr>
        <p:spPr>
          <a:xfrm>
            <a:off x="3358853" y="1133294"/>
            <a:ext cx="10461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SEP 2014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82" name="Google Shape;282;p22"/>
          <p:cNvCxnSpPr/>
          <p:nvPr/>
        </p:nvCxnSpPr>
        <p:spPr>
          <a:xfrm>
            <a:off x="3949490" y="1292465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3" name="Google Shape;283;p22"/>
          <p:cNvSpPr/>
          <p:nvPr/>
        </p:nvSpPr>
        <p:spPr>
          <a:xfrm flipH="1">
            <a:off x="3415911" y="1831464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84" name="Google Shape;284;p22"/>
          <p:cNvSpPr/>
          <p:nvPr/>
        </p:nvSpPr>
        <p:spPr>
          <a:xfrm>
            <a:off x="3415538" y="1973045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grpSp>
        <p:nvGrpSpPr>
          <p:cNvPr id="285" name="Google Shape;285;p22"/>
          <p:cNvGrpSpPr/>
          <p:nvPr/>
        </p:nvGrpSpPr>
        <p:grpSpPr>
          <a:xfrm>
            <a:off x="4436768" y="1136734"/>
            <a:ext cx="1255706" cy="964410"/>
            <a:chOff x="4436768" y="1463778"/>
            <a:chExt cx="1255706" cy="964410"/>
          </a:xfrm>
        </p:grpSpPr>
        <p:sp>
          <p:nvSpPr>
            <p:cNvPr id="286" name="Google Shape;286;p22"/>
            <p:cNvSpPr txBox="1"/>
            <p:nvPr/>
          </p:nvSpPr>
          <p:spPr>
            <a:xfrm>
              <a:off x="4436768" y="1463778"/>
              <a:ext cx="8421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NOV 2014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87" name="Google Shape;287;p22"/>
            <p:cNvCxnSpPr/>
            <p:nvPr/>
          </p:nvCxnSpPr>
          <p:spPr>
            <a:xfrm>
              <a:off x="5041054" y="1619508"/>
              <a:ext cx="639000" cy="66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8" name="Google Shape;288;p22"/>
            <p:cNvSpPr/>
            <p:nvPr/>
          </p:nvSpPr>
          <p:spPr>
            <a:xfrm flipH="1">
              <a:off x="4507474" y="2158508"/>
              <a:ext cx="1185000" cy="128100"/>
            </a:xfrm>
            <a:prstGeom prst="parallelogram">
              <a:avLst>
                <a:gd fmla="val 9695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289" name="Google Shape;289;p22"/>
            <p:cNvSpPr/>
            <p:nvPr/>
          </p:nvSpPr>
          <p:spPr>
            <a:xfrm>
              <a:off x="4507101" y="2300088"/>
              <a:ext cx="1185000" cy="128100"/>
            </a:xfrm>
            <a:prstGeom prst="parallelogram">
              <a:avLst>
                <a:gd fmla="val 969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</p:grpSp>
      <p:grpSp>
        <p:nvGrpSpPr>
          <p:cNvPr id="290" name="Google Shape;290;p22"/>
          <p:cNvGrpSpPr/>
          <p:nvPr/>
        </p:nvGrpSpPr>
        <p:grpSpPr>
          <a:xfrm>
            <a:off x="5521638" y="1136618"/>
            <a:ext cx="1259134" cy="964526"/>
            <a:chOff x="5521638" y="1463662"/>
            <a:chExt cx="1259134" cy="964526"/>
          </a:xfrm>
        </p:grpSpPr>
        <p:sp>
          <p:nvSpPr>
            <p:cNvPr id="291" name="Google Shape;291;p22"/>
            <p:cNvSpPr txBox="1"/>
            <p:nvPr/>
          </p:nvSpPr>
          <p:spPr>
            <a:xfrm>
              <a:off x="5521638" y="1463662"/>
              <a:ext cx="7566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OCT 2016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92" name="Google Shape;292;p22"/>
            <p:cNvCxnSpPr/>
            <p:nvPr/>
          </p:nvCxnSpPr>
          <p:spPr>
            <a:xfrm>
              <a:off x="6129352" y="1619508"/>
              <a:ext cx="639000" cy="66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3" name="Google Shape;293;p22"/>
            <p:cNvSpPr/>
            <p:nvPr/>
          </p:nvSpPr>
          <p:spPr>
            <a:xfrm flipH="1">
              <a:off x="5595772" y="2158508"/>
              <a:ext cx="1185000" cy="128100"/>
            </a:xfrm>
            <a:prstGeom prst="parallelogram">
              <a:avLst>
                <a:gd fmla="val 9695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294" name="Google Shape;294;p22"/>
            <p:cNvSpPr/>
            <p:nvPr/>
          </p:nvSpPr>
          <p:spPr>
            <a:xfrm>
              <a:off x="5595400" y="2300088"/>
              <a:ext cx="1185000" cy="128100"/>
            </a:xfrm>
            <a:prstGeom prst="parallelogram">
              <a:avLst>
                <a:gd fmla="val 969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</p:grpSp>
      <p:grpSp>
        <p:nvGrpSpPr>
          <p:cNvPr id="295" name="Google Shape;295;p22"/>
          <p:cNvGrpSpPr/>
          <p:nvPr/>
        </p:nvGrpSpPr>
        <p:grpSpPr>
          <a:xfrm>
            <a:off x="6637013" y="1136502"/>
            <a:ext cx="1235679" cy="964642"/>
            <a:chOff x="6637013" y="1463546"/>
            <a:chExt cx="1235679" cy="964642"/>
          </a:xfrm>
        </p:grpSpPr>
        <p:sp>
          <p:nvSpPr>
            <p:cNvPr id="296" name="Google Shape;296;p22"/>
            <p:cNvSpPr txBox="1"/>
            <p:nvPr/>
          </p:nvSpPr>
          <p:spPr>
            <a:xfrm>
              <a:off x="6637013" y="1463546"/>
              <a:ext cx="756600" cy="21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OCT 2017</a:t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97" name="Google Shape;297;p22"/>
            <p:cNvCxnSpPr/>
            <p:nvPr/>
          </p:nvCxnSpPr>
          <p:spPr>
            <a:xfrm>
              <a:off x="7221273" y="1619508"/>
              <a:ext cx="639000" cy="660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8" name="Google Shape;298;p22"/>
            <p:cNvSpPr/>
            <p:nvPr/>
          </p:nvSpPr>
          <p:spPr>
            <a:xfrm flipH="1">
              <a:off x="6687693" y="2158508"/>
              <a:ext cx="1185000" cy="128100"/>
            </a:xfrm>
            <a:prstGeom prst="parallelogram">
              <a:avLst>
                <a:gd fmla="val 96952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299" name="Google Shape;299;p22"/>
            <p:cNvSpPr/>
            <p:nvPr/>
          </p:nvSpPr>
          <p:spPr>
            <a:xfrm>
              <a:off x="6687320" y="2300088"/>
              <a:ext cx="1185000" cy="128100"/>
            </a:xfrm>
            <a:prstGeom prst="parallelogram">
              <a:avLst>
                <a:gd fmla="val 96952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999999"/>
                </a:solidFill>
              </a:endParaRPr>
            </a:p>
          </p:txBody>
        </p:sp>
      </p:grpSp>
      <p:sp>
        <p:nvSpPr>
          <p:cNvPr id="300" name="Google Shape;300;p22"/>
          <p:cNvSpPr txBox="1"/>
          <p:nvPr/>
        </p:nvSpPr>
        <p:spPr>
          <a:xfrm>
            <a:off x="897321" y="4208615"/>
            <a:ext cx="1562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Problem description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1" name="Google Shape;301;p22"/>
          <p:cNvSpPr txBox="1"/>
          <p:nvPr/>
        </p:nvSpPr>
        <p:spPr>
          <a:xfrm>
            <a:off x="2237406" y="4433700"/>
            <a:ext cx="1429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Incremental </a:t>
            </a: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Updates        using SSE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2" name="Google Shape;302;p22"/>
          <p:cNvSpPr txBox="1"/>
          <p:nvPr/>
        </p:nvSpPr>
        <p:spPr>
          <a:xfrm>
            <a:off x="3515099" y="4356240"/>
            <a:ext cx="13179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ALTO </a:t>
            </a:r>
            <a:b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Cost Calendar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03" name="Google Shape;303;p22"/>
          <p:cNvCxnSpPr/>
          <p:nvPr/>
        </p:nvCxnSpPr>
        <p:spPr>
          <a:xfrm>
            <a:off x="1761628" y="3386423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4" name="Google Shape;304;p22"/>
          <p:cNvSpPr/>
          <p:nvPr/>
        </p:nvSpPr>
        <p:spPr>
          <a:xfrm flipH="1">
            <a:off x="1228048" y="3925423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5" name="Google Shape;305;p22"/>
          <p:cNvSpPr/>
          <p:nvPr/>
        </p:nvSpPr>
        <p:spPr>
          <a:xfrm>
            <a:off x="1227675" y="4067003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06" name="Google Shape;306;p22"/>
          <p:cNvCxnSpPr/>
          <p:nvPr/>
        </p:nvCxnSpPr>
        <p:spPr>
          <a:xfrm>
            <a:off x="2855284" y="3386423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22"/>
          <p:cNvSpPr/>
          <p:nvPr/>
        </p:nvSpPr>
        <p:spPr>
          <a:xfrm flipH="1">
            <a:off x="2321705" y="3925423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8" name="Google Shape;308;p22"/>
          <p:cNvSpPr/>
          <p:nvPr/>
        </p:nvSpPr>
        <p:spPr>
          <a:xfrm>
            <a:off x="2321332" y="4067003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09" name="Google Shape;309;p22"/>
          <p:cNvCxnSpPr/>
          <p:nvPr/>
        </p:nvCxnSpPr>
        <p:spPr>
          <a:xfrm>
            <a:off x="3949490" y="3386423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0" name="Google Shape;310;p22"/>
          <p:cNvSpPr/>
          <p:nvPr/>
        </p:nvSpPr>
        <p:spPr>
          <a:xfrm flipH="1">
            <a:off x="3415911" y="3925423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11" name="Google Shape;311;p22"/>
          <p:cNvSpPr/>
          <p:nvPr/>
        </p:nvSpPr>
        <p:spPr>
          <a:xfrm>
            <a:off x="3415538" y="4067003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12" name="Google Shape;312;p22"/>
          <p:cNvSpPr txBox="1"/>
          <p:nvPr/>
        </p:nvSpPr>
        <p:spPr>
          <a:xfrm>
            <a:off x="1189703" y="3219843"/>
            <a:ext cx="10461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 2020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3" name="Google Shape;313;p22"/>
          <p:cNvSpPr txBox="1"/>
          <p:nvPr/>
        </p:nvSpPr>
        <p:spPr>
          <a:xfrm>
            <a:off x="2281378" y="3214443"/>
            <a:ext cx="10461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NOV 2020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22"/>
          <p:cNvSpPr txBox="1"/>
          <p:nvPr/>
        </p:nvSpPr>
        <p:spPr>
          <a:xfrm>
            <a:off x="3372508" y="3216681"/>
            <a:ext cx="10461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NOV 2020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22"/>
          <p:cNvSpPr txBox="1"/>
          <p:nvPr/>
        </p:nvSpPr>
        <p:spPr>
          <a:xfrm>
            <a:off x="2451121" y="4684198"/>
            <a:ext cx="1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RFC 8895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Google Shape;316;p22"/>
          <p:cNvSpPr txBox="1"/>
          <p:nvPr/>
        </p:nvSpPr>
        <p:spPr>
          <a:xfrm>
            <a:off x="1430789" y="4684198"/>
            <a:ext cx="1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RFC 8686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7" name="Google Shape;317;p22"/>
          <p:cNvSpPr txBox="1"/>
          <p:nvPr/>
        </p:nvSpPr>
        <p:spPr>
          <a:xfrm>
            <a:off x="3547652" y="4684198"/>
            <a:ext cx="1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RFC 8896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22"/>
          <p:cNvSpPr txBox="1"/>
          <p:nvPr/>
        </p:nvSpPr>
        <p:spPr>
          <a:xfrm>
            <a:off x="3476812" y="201127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Base Protocol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22"/>
          <p:cNvSpPr txBox="1"/>
          <p:nvPr/>
        </p:nvSpPr>
        <p:spPr>
          <a:xfrm>
            <a:off x="4599600" y="2011277"/>
            <a:ext cx="1136400" cy="54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Cross-Domain</a:t>
            </a:r>
            <a:b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Server Discovery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22"/>
          <p:cNvSpPr txBox="1"/>
          <p:nvPr/>
        </p:nvSpPr>
        <p:spPr>
          <a:xfrm>
            <a:off x="5666400" y="2011277"/>
            <a:ext cx="1136400" cy="56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Deployment</a:t>
            </a:r>
            <a:b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Considerations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1" name="Google Shape;321;p22"/>
          <p:cNvSpPr txBox="1"/>
          <p:nvPr/>
        </p:nvSpPr>
        <p:spPr>
          <a:xfrm>
            <a:off x="6733202" y="201127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Multi-Cost ALTO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22"/>
          <p:cNvSpPr txBox="1"/>
          <p:nvPr/>
        </p:nvSpPr>
        <p:spPr>
          <a:xfrm>
            <a:off x="2451121" y="2398198"/>
            <a:ext cx="1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RFC 6708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22"/>
          <p:cNvSpPr txBox="1"/>
          <p:nvPr/>
        </p:nvSpPr>
        <p:spPr>
          <a:xfrm>
            <a:off x="1430795" y="2398200"/>
            <a:ext cx="756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RFC 5693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22"/>
          <p:cNvSpPr txBox="1"/>
          <p:nvPr/>
        </p:nvSpPr>
        <p:spPr>
          <a:xfrm>
            <a:off x="4584721" y="2398198"/>
            <a:ext cx="1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RFC 7286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22"/>
          <p:cNvSpPr txBox="1"/>
          <p:nvPr/>
        </p:nvSpPr>
        <p:spPr>
          <a:xfrm>
            <a:off x="3623852" y="2398198"/>
            <a:ext cx="1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RFC 7285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22"/>
          <p:cNvSpPr txBox="1"/>
          <p:nvPr/>
        </p:nvSpPr>
        <p:spPr>
          <a:xfrm>
            <a:off x="6880631" y="2398198"/>
            <a:ext cx="1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RFC 8189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22"/>
          <p:cNvSpPr txBox="1"/>
          <p:nvPr/>
        </p:nvSpPr>
        <p:spPr>
          <a:xfrm>
            <a:off x="5707900" y="2398198"/>
            <a:ext cx="13365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RFC 7971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3"/>
          <p:cNvSpPr txBox="1"/>
          <p:nvPr>
            <p:ph type="title"/>
          </p:nvPr>
        </p:nvSpPr>
        <p:spPr>
          <a:xfrm>
            <a:off x="1297500" y="393750"/>
            <a:ext cx="7038900" cy="5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IETF ALTO RFCs</a:t>
            </a:r>
            <a:endParaRPr/>
          </a:p>
        </p:txBody>
      </p:sp>
      <p:sp>
        <p:nvSpPr>
          <p:cNvPr id="333" name="Google Shape;333;p23"/>
          <p:cNvSpPr txBox="1"/>
          <p:nvPr>
            <p:ph type="title"/>
          </p:nvPr>
        </p:nvSpPr>
        <p:spPr>
          <a:xfrm>
            <a:off x="1145100" y="1612950"/>
            <a:ext cx="7038900" cy="3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CDNI Extension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CDN Interconnection Advertisement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A set of protocols to interconnect multiple CDNs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Defines a new ALTO Service to provide CDNI footprint and capability advertisement interface (FCI)</a:t>
            </a:r>
            <a:endParaRPr sz="14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ALTO Path Vector Extension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Provides detailed abstracted routing information using ANEs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ALTO Performance Cost Metrics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Provides a set of new network performance metrics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 sz="1400"/>
              <a:t>Network delay, jitter, packet loss, hop count &amp; </a:t>
            </a:r>
            <a:r>
              <a:rPr lang="en-GB" sz="1400"/>
              <a:t>bandwidth measurement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Unified Properties for the ALTO protocol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Abstracts the concept of an ALTO Endpoint by presenting those as “property maps”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34" name="Google Shape;334;p23"/>
          <p:cNvSpPr txBox="1"/>
          <p:nvPr/>
        </p:nvSpPr>
        <p:spPr>
          <a:xfrm>
            <a:off x="1410873" y="1171950"/>
            <a:ext cx="356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Extensions in Active Drafts Status: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4"/>
          <p:cNvSpPr txBox="1"/>
          <p:nvPr>
            <p:ph type="title"/>
          </p:nvPr>
        </p:nvSpPr>
        <p:spPr>
          <a:xfrm>
            <a:off x="1260100" y="433225"/>
            <a:ext cx="3855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ALTO Architecture</a:t>
            </a:r>
            <a:endParaRPr/>
          </a:p>
        </p:txBody>
      </p:sp>
      <p:grpSp>
        <p:nvGrpSpPr>
          <p:cNvPr id="340" name="Google Shape;340;p24"/>
          <p:cNvGrpSpPr/>
          <p:nvPr/>
        </p:nvGrpSpPr>
        <p:grpSpPr>
          <a:xfrm>
            <a:off x="5115400" y="0"/>
            <a:ext cx="4024750" cy="5143501"/>
            <a:chOff x="5328300" y="-347400"/>
            <a:chExt cx="4024750" cy="5143501"/>
          </a:xfrm>
        </p:grpSpPr>
        <p:pic>
          <p:nvPicPr>
            <p:cNvPr id="341" name="Google Shape;341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28300" y="-347400"/>
              <a:ext cx="4024750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2" name="Google Shape;342;p24"/>
            <p:cNvSpPr txBox="1"/>
            <p:nvPr/>
          </p:nvSpPr>
          <p:spPr>
            <a:xfrm>
              <a:off x="5596644" y="194200"/>
              <a:ext cx="22281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“My Internet View”</a:t>
              </a:r>
              <a:endPara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343" name="Google Shape;343;p24"/>
          <p:cNvSpPr txBox="1"/>
          <p:nvPr/>
        </p:nvSpPr>
        <p:spPr>
          <a:xfrm>
            <a:off x="522850" y="2785000"/>
            <a:ext cx="532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Each ALTO Server maintains 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“My Internet View”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p24"/>
          <p:cNvSpPr txBox="1"/>
          <p:nvPr/>
        </p:nvSpPr>
        <p:spPr>
          <a:xfrm>
            <a:off x="1128448" y="3064176"/>
            <a:ext cx="3974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My Internet View is an allocation of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External Node Sets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IntraDomain Node Sets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5" name="Google Shape;345;p24"/>
          <p:cNvSpPr txBox="1"/>
          <p:nvPr/>
        </p:nvSpPr>
        <p:spPr>
          <a:xfrm>
            <a:off x="1260100" y="1092275"/>
            <a:ext cx="341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ALTO Server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6" name="Google Shape;346;p24"/>
          <p:cNvSpPr txBox="1"/>
          <p:nvPr/>
        </p:nvSpPr>
        <p:spPr>
          <a:xfrm>
            <a:off x="522850" y="1718200"/>
            <a:ext cx="532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Is an HTTP REST-ful based server deployed in an arbitrary network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7" name="Google Shape;347;p24"/>
          <p:cNvSpPr txBox="1"/>
          <p:nvPr/>
        </p:nvSpPr>
        <p:spPr>
          <a:xfrm>
            <a:off x="522850" y="2262806"/>
            <a:ext cx="5329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Responds to queries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from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ALTO Clients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to give better options in peer selection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5"/>
          <p:cNvSpPr txBox="1"/>
          <p:nvPr>
            <p:ph type="title"/>
          </p:nvPr>
        </p:nvSpPr>
        <p:spPr>
          <a:xfrm>
            <a:off x="1260100" y="433225"/>
            <a:ext cx="3855300" cy="6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ALTO Architecture</a:t>
            </a:r>
            <a:endParaRPr/>
          </a:p>
        </p:txBody>
      </p:sp>
      <p:sp>
        <p:nvSpPr>
          <p:cNvPr id="353" name="Google Shape;353;p25"/>
          <p:cNvSpPr txBox="1"/>
          <p:nvPr/>
        </p:nvSpPr>
        <p:spPr>
          <a:xfrm>
            <a:off x="1260100" y="1092275"/>
            <a:ext cx="3412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The ALTO Client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25"/>
          <p:cNvSpPr txBox="1"/>
          <p:nvPr/>
        </p:nvSpPr>
        <p:spPr>
          <a:xfrm>
            <a:off x="883650" y="2105925"/>
            <a:ext cx="53298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Sends Query to ALTO Server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Query Cost Maps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ALTO Client uses the results to make</a:t>
            </a:r>
            <a:b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eer gathering </a:t>
            </a: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decisions  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5" name="Google Shape;355;p25"/>
          <p:cNvPicPr preferRelativeResize="0"/>
          <p:nvPr/>
        </p:nvPicPr>
        <p:blipFill rotWithShape="1">
          <a:blip r:embed="rId3">
            <a:alphaModFix/>
          </a:blip>
          <a:srcRect b="10026" l="5662" r="6679" t="7723"/>
          <a:stretch/>
        </p:blipFill>
        <p:spPr>
          <a:xfrm>
            <a:off x="5130050" y="197500"/>
            <a:ext cx="3855299" cy="47338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